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ad raees" initials="sr" lastIdx="2" clrIdx="0">
    <p:extLst>
      <p:ext uri="{19B8F6BF-5375-455C-9EA6-DF929625EA0E}">
        <p15:presenceInfo xmlns:p15="http://schemas.microsoft.com/office/powerpoint/2012/main" userId="fc60c865f283f8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7A36F-590E-47AD-A266-FE12D57EC269}" type="doc">
      <dgm:prSet loTypeId="urn:microsoft.com/office/officeart/2011/layout/CircleProcess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C69B79B2-3EE6-4683-BA01-79762DC3F64A}">
      <dgm:prSet phldrT="[Text]"/>
      <dgm:spPr/>
      <dgm:t>
        <a:bodyPr/>
        <a:lstStyle/>
        <a:p>
          <a:r>
            <a:rPr lang="en-US" baseline="0" dirty="0">
              <a:solidFill>
                <a:schemeClr val="bg1"/>
              </a:solidFill>
            </a:rPr>
            <a:t>CNN Makes Prediction</a:t>
          </a:r>
        </a:p>
      </dgm:t>
    </dgm:pt>
    <dgm:pt modelId="{48434B5A-3B7B-497B-9031-4E2648DC4129}" type="parTrans" cxnId="{04C03432-63E8-4627-9606-3D6C511BB718}">
      <dgm:prSet/>
      <dgm:spPr/>
      <dgm:t>
        <a:bodyPr/>
        <a:lstStyle/>
        <a:p>
          <a:endParaRPr lang="en-US"/>
        </a:p>
      </dgm:t>
    </dgm:pt>
    <dgm:pt modelId="{78A67309-72F3-452A-838A-9078079C956D}" type="sibTrans" cxnId="{04C03432-63E8-4627-9606-3D6C511BB718}">
      <dgm:prSet/>
      <dgm:spPr/>
      <dgm:t>
        <a:bodyPr/>
        <a:lstStyle/>
        <a:p>
          <a:endParaRPr lang="en-US"/>
        </a:p>
      </dgm:t>
    </dgm:pt>
    <dgm:pt modelId="{2DA3FB98-3959-43B8-87ED-EE3E4CF4637E}">
      <dgm:prSet phldrT="[Text]"/>
      <dgm:spPr/>
      <dgm:t>
        <a:bodyPr/>
        <a:lstStyle/>
        <a:p>
          <a:r>
            <a:rPr lang="en-US" baseline="0" dirty="0">
              <a:solidFill>
                <a:schemeClr val="bg1"/>
              </a:solidFill>
            </a:rPr>
            <a:t>Tech/Doc Revies CNN Prediction</a:t>
          </a:r>
        </a:p>
      </dgm:t>
    </dgm:pt>
    <dgm:pt modelId="{2092B87C-41E0-430D-AEDB-C60F4A9289DD}" type="parTrans" cxnId="{4D400E99-2043-42A0-8865-34F9BF9C2522}">
      <dgm:prSet/>
      <dgm:spPr/>
      <dgm:t>
        <a:bodyPr/>
        <a:lstStyle/>
        <a:p>
          <a:endParaRPr lang="en-US"/>
        </a:p>
      </dgm:t>
    </dgm:pt>
    <dgm:pt modelId="{ADD911E3-60A8-4C9E-8C91-18677255E09A}" type="sibTrans" cxnId="{4D400E99-2043-42A0-8865-34F9BF9C2522}">
      <dgm:prSet/>
      <dgm:spPr/>
      <dgm:t>
        <a:bodyPr/>
        <a:lstStyle/>
        <a:p>
          <a:endParaRPr lang="en-US"/>
        </a:p>
      </dgm:t>
    </dgm:pt>
    <dgm:pt modelId="{1F2FEBF5-ACC3-40B3-9189-B46798398E7A}">
      <dgm:prSet phldrT="[Text]"/>
      <dgm:spPr/>
      <dgm:t>
        <a:bodyPr/>
        <a:lstStyle/>
        <a:p>
          <a:r>
            <a:rPr lang="en-US" baseline="0" dirty="0">
              <a:solidFill>
                <a:schemeClr val="bg1"/>
              </a:solidFill>
            </a:rPr>
            <a:t>Tech/Doc Makes Final Prediction.</a:t>
          </a:r>
        </a:p>
      </dgm:t>
    </dgm:pt>
    <dgm:pt modelId="{BBC0F894-6388-4890-9101-BDF4EA9AB8D2}" type="parTrans" cxnId="{0C612179-F550-4CDF-A23E-B9DF674A6C6E}">
      <dgm:prSet/>
      <dgm:spPr/>
      <dgm:t>
        <a:bodyPr/>
        <a:lstStyle/>
        <a:p>
          <a:endParaRPr lang="en-US"/>
        </a:p>
      </dgm:t>
    </dgm:pt>
    <dgm:pt modelId="{170AF5DC-B3EA-4FBD-A295-8CE172EA9635}" type="sibTrans" cxnId="{0C612179-F550-4CDF-A23E-B9DF674A6C6E}">
      <dgm:prSet/>
      <dgm:spPr/>
      <dgm:t>
        <a:bodyPr/>
        <a:lstStyle/>
        <a:p>
          <a:endParaRPr lang="en-US"/>
        </a:p>
      </dgm:t>
    </dgm:pt>
    <dgm:pt modelId="{4F33EA22-D6EA-4D6D-BFA3-B34DF17C9E60}" type="pres">
      <dgm:prSet presAssocID="{C957A36F-590E-47AD-A266-FE12D57EC26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FE8C6BC-2F5E-49D4-A97C-187012C91AF8}" type="pres">
      <dgm:prSet presAssocID="{1F2FEBF5-ACC3-40B3-9189-B46798398E7A}" presName="Accent3" presStyleCnt="0"/>
      <dgm:spPr/>
    </dgm:pt>
    <dgm:pt modelId="{9435FFCD-4ED0-40C5-970D-3A21ADA4B3F1}" type="pres">
      <dgm:prSet presAssocID="{1F2FEBF5-ACC3-40B3-9189-B46798398E7A}" presName="Accent" presStyleLbl="node1" presStyleIdx="0" presStyleCnt="3"/>
      <dgm:spPr/>
    </dgm:pt>
    <dgm:pt modelId="{241CA2E0-A5C9-43AC-A332-1BACE50C5911}" type="pres">
      <dgm:prSet presAssocID="{1F2FEBF5-ACC3-40B3-9189-B46798398E7A}" presName="ParentBackground3" presStyleCnt="0"/>
      <dgm:spPr/>
    </dgm:pt>
    <dgm:pt modelId="{7E7C2067-73FF-47A3-AB65-AF76782C672F}" type="pres">
      <dgm:prSet presAssocID="{1F2FEBF5-ACC3-40B3-9189-B46798398E7A}" presName="ParentBackground" presStyleLbl="fgAcc1" presStyleIdx="0" presStyleCnt="3"/>
      <dgm:spPr/>
    </dgm:pt>
    <dgm:pt modelId="{4C7223FB-C0F0-4E6E-9B40-58BAC553F68C}" type="pres">
      <dgm:prSet presAssocID="{1F2FEBF5-ACC3-40B3-9189-B46798398E7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2F26BA7-692F-495A-8FBE-5AB3B91E00F4}" type="pres">
      <dgm:prSet presAssocID="{2DA3FB98-3959-43B8-87ED-EE3E4CF4637E}" presName="Accent2" presStyleCnt="0"/>
      <dgm:spPr/>
    </dgm:pt>
    <dgm:pt modelId="{6D7F0139-F670-4191-AB89-5938F56964E1}" type="pres">
      <dgm:prSet presAssocID="{2DA3FB98-3959-43B8-87ED-EE3E4CF4637E}" presName="Accent" presStyleLbl="node1" presStyleIdx="1" presStyleCnt="3"/>
      <dgm:spPr/>
    </dgm:pt>
    <dgm:pt modelId="{95EC099A-BF27-4BD3-B124-94AA408022B9}" type="pres">
      <dgm:prSet presAssocID="{2DA3FB98-3959-43B8-87ED-EE3E4CF4637E}" presName="ParentBackground2" presStyleCnt="0"/>
      <dgm:spPr/>
    </dgm:pt>
    <dgm:pt modelId="{5634843C-77D9-4F1C-AA6D-BD8725DCDA1F}" type="pres">
      <dgm:prSet presAssocID="{2DA3FB98-3959-43B8-87ED-EE3E4CF4637E}" presName="ParentBackground" presStyleLbl="fgAcc1" presStyleIdx="1" presStyleCnt="3"/>
      <dgm:spPr/>
    </dgm:pt>
    <dgm:pt modelId="{4092E68F-92B7-433B-B1D2-C371944BF1B8}" type="pres">
      <dgm:prSet presAssocID="{2DA3FB98-3959-43B8-87ED-EE3E4CF4637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287BC03-3E85-483C-A062-175DF8DB0216}" type="pres">
      <dgm:prSet presAssocID="{C69B79B2-3EE6-4683-BA01-79762DC3F64A}" presName="Accent1" presStyleCnt="0"/>
      <dgm:spPr/>
    </dgm:pt>
    <dgm:pt modelId="{C0FEFCF8-8C7A-47BF-8D50-CC1C756C2212}" type="pres">
      <dgm:prSet presAssocID="{C69B79B2-3EE6-4683-BA01-79762DC3F64A}" presName="Accent" presStyleLbl="node1" presStyleIdx="2" presStyleCnt="3"/>
      <dgm:spPr/>
    </dgm:pt>
    <dgm:pt modelId="{B171EB07-8699-4B13-AFF0-34C6313E064F}" type="pres">
      <dgm:prSet presAssocID="{C69B79B2-3EE6-4683-BA01-79762DC3F64A}" presName="ParentBackground1" presStyleCnt="0"/>
      <dgm:spPr/>
    </dgm:pt>
    <dgm:pt modelId="{D85BB813-61BA-4BAC-9500-8F270B017BC6}" type="pres">
      <dgm:prSet presAssocID="{C69B79B2-3EE6-4683-BA01-79762DC3F64A}" presName="ParentBackground" presStyleLbl="fgAcc1" presStyleIdx="2" presStyleCnt="3"/>
      <dgm:spPr/>
    </dgm:pt>
    <dgm:pt modelId="{2A98F9F5-EB83-4D86-B8D3-00A9732950C4}" type="pres">
      <dgm:prSet presAssocID="{C69B79B2-3EE6-4683-BA01-79762DC3F64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131F516-8DC0-4AAB-BC9E-87FA91EDA914}" type="presOf" srcId="{2DA3FB98-3959-43B8-87ED-EE3E4CF4637E}" destId="{5634843C-77D9-4F1C-AA6D-BD8725DCDA1F}" srcOrd="0" destOrd="0" presId="urn:microsoft.com/office/officeart/2011/layout/CircleProcess"/>
    <dgm:cxn modelId="{04C03432-63E8-4627-9606-3D6C511BB718}" srcId="{C957A36F-590E-47AD-A266-FE12D57EC269}" destId="{C69B79B2-3EE6-4683-BA01-79762DC3F64A}" srcOrd="0" destOrd="0" parTransId="{48434B5A-3B7B-497B-9031-4E2648DC4129}" sibTransId="{78A67309-72F3-452A-838A-9078079C956D}"/>
    <dgm:cxn modelId="{5532B642-1638-4D81-9BD4-15F0B8D55E9F}" type="presOf" srcId="{2DA3FB98-3959-43B8-87ED-EE3E4CF4637E}" destId="{4092E68F-92B7-433B-B1D2-C371944BF1B8}" srcOrd="1" destOrd="0" presId="urn:microsoft.com/office/officeart/2011/layout/CircleProcess"/>
    <dgm:cxn modelId="{019A5A58-EDF1-4374-A168-AF5E68F4B330}" type="presOf" srcId="{1F2FEBF5-ACC3-40B3-9189-B46798398E7A}" destId="{4C7223FB-C0F0-4E6E-9B40-58BAC553F68C}" srcOrd="1" destOrd="0" presId="urn:microsoft.com/office/officeart/2011/layout/CircleProcess"/>
    <dgm:cxn modelId="{0C612179-F550-4CDF-A23E-B9DF674A6C6E}" srcId="{C957A36F-590E-47AD-A266-FE12D57EC269}" destId="{1F2FEBF5-ACC3-40B3-9189-B46798398E7A}" srcOrd="2" destOrd="0" parTransId="{BBC0F894-6388-4890-9101-BDF4EA9AB8D2}" sibTransId="{170AF5DC-B3EA-4FBD-A295-8CE172EA9635}"/>
    <dgm:cxn modelId="{E1E58D8E-91FE-47AB-A3D1-CD092F98B130}" type="presOf" srcId="{C957A36F-590E-47AD-A266-FE12D57EC269}" destId="{4F33EA22-D6EA-4D6D-BFA3-B34DF17C9E60}" srcOrd="0" destOrd="0" presId="urn:microsoft.com/office/officeart/2011/layout/CircleProcess"/>
    <dgm:cxn modelId="{DB07FC8F-5E01-4532-A84A-BD2EF3B6633F}" type="presOf" srcId="{C69B79B2-3EE6-4683-BA01-79762DC3F64A}" destId="{2A98F9F5-EB83-4D86-B8D3-00A9732950C4}" srcOrd="1" destOrd="0" presId="urn:microsoft.com/office/officeart/2011/layout/CircleProcess"/>
    <dgm:cxn modelId="{4D400E99-2043-42A0-8865-34F9BF9C2522}" srcId="{C957A36F-590E-47AD-A266-FE12D57EC269}" destId="{2DA3FB98-3959-43B8-87ED-EE3E4CF4637E}" srcOrd="1" destOrd="0" parTransId="{2092B87C-41E0-430D-AEDB-C60F4A9289DD}" sibTransId="{ADD911E3-60A8-4C9E-8C91-18677255E09A}"/>
    <dgm:cxn modelId="{913B51A2-5021-4F0C-8FBD-32EC23F892DA}" type="presOf" srcId="{1F2FEBF5-ACC3-40B3-9189-B46798398E7A}" destId="{7E7C2067-73FF-47A3-AB65-AF76782C672F}" srcOrd="0" destOrd="0" presId="urn:microsoft.com/office/officeart/2011/layout/CircleProcess"/>
    <dgm:cxn modelId="{00F2C8FE-C45C-4906-91ED-C4824DB409AB}" type="presOf" srcId="{C69B79B2-3EE6-4683-BA01-79762DC3F64A}" destId="{D85BB813-61BA-4BAC-9500-8F270B017BC6}" srcOrd="0" destOrd="0" presId="urn:microsoft.com/office/officeart/2011/layout/CircleProcess"/>
    <dgm:cxn modelId="{722948C4-4CAF-4328-95DD-E8D124665A3A}" type="presParOf" srcId="{4F33EA22-D6EA-4D6D-BFA3-B34DF17C9E60}" destId="{FFE8C6BC-2F5E-49D4-A97C-187012C91AF8}" srcOrd="0" destOrd="0" presId="urn:microsoft.com/office/officeart/2011/layout/CircleProcess"/>
    <dgm:cxn modelId="{EEBD8BB2-BD44-4744-9EC6-6EC6F49695BE}" type="presParOf" srcId="{FFE8C6BC-2F5E-49D4-A97C-187012C91AF8}" destId="{9435FFCD-4ED0-40C5-970D-3A21ADA4B3F1}" srcOrd="0" destOrd="0" presId="urn:microsoft.com/office/officeart/2011/layout/CircleProcess"/>
    <dgm:cxn modelId="{91EA8DD4-773A-44E8-8F60-E5DCE45AC965}" type="presParOf" srcId="{4F33EA22-D6EA-4D6D-BFA3-B34DF17C9E60}" destId="{241CA2E0-A5C9-43AC-A332-1BACE50C5911}" srcOrd="1" destOrd="0" presId="urn:microsoft.com/office/officeart/2011/layout/CircleProcess"/>
    <dgm:cxn modelId="{3708DFF6-894B-455F-B9D8-52FE21CA599D}" type="presParOf" srcId="{241CA2E0-A5C9-43AC-A332-1BACE50C5911}" destId="{7E7C2067-73FF-47A3-AB65-AF76782C672F}" srcOrd="0" destOrd="0" presId="urn:microsoft.com/office/officeart/2011/layout/CircleProcess"/>
    <dgm:cxn modelId="{B5BA7F52-09B6-46EC-AC78-EB7355806F8B}" type="presParOf" srcId="{4F33EA22-D6EA-4D6D-BFA3-B34DF17C9E60}" destId="{4C7223FB-C0F0-4E6E-9B40-58BAC553F68C}" srcOrd="2" destOrd="0" presId="urn:microsoft.com/office/officeart/2011/layout/CircleProcess"/>
    <dgm:cxn modelId="{94D7B64B-50EF-48B4-9A43-96A6A8144211}" type="presParOf" srcId="{4F33EA22-D6EA-4D6D-BFA3-B34DF17C9E60}" destId="{D2F26BA7-692F-495A-8FBE-5AB3B91E00F4}" srcOrd="3" destOrd="0" presId="urn:microsoft.com/office/officeart/2011/layout/CircleProcess"/>
    <dgm:cxn modelId="{B3358EBA-861D-4921-A4CC-98DA6FDEA6BC}" type="presParOf" srcId="{D2F26BA7-692F-495A-8FBE-5AB3B91E00F4}" destId="{6D7F0139-F670-4191-AB89-5938F56964E1}" srcOrd="0" destOrd="0" presId="urn:microsoft.com/office/officeart/2011/layout/CircleProcess"/>
    <dgm:cxn modelId="{7738D0DB-3380-4BE1-99A0-45455AF10A3B}" type="presParOf" srcId="{4F33EA22-D6EA-4D6D-BFA3-B34DF17C9E60}" destId="{95EC099A-BF27-4BD3-B124-94AA408022B9}" srcOrd="4" destOrd="0" presId="urn:microsoft.com/office/officeart/2011/layout/CircleProcess"/>
    <dgm:cxn modelId="{DF09170A-791B-4626-A74F-F9CB0E911F88}" type="presParOf" srcId="{95EC099A-BF27-4BD3-B124-94AA408022B9}" destId="{5634843C-77D9-4F1C-AA6D-BD8725DCDA1F}" srcOrd="0" destOrd="0" presId="urn:microsoft.com/office/officeart/2011/layout/CircleProcess"/>
    <dgm:cxn modelId="{8B4EBA4F-D911-4201-A1BC-CC7483ADDD03}" type="presParOf" srcId="{4F33EA22-D6EA-4D6D-BFA3-B34DF17C9E60}" destId="{4092E68F-92B7-433B-B1D2-C371944BF1B8}" srcOrd="5" destOrd="0" presId="urn:microsoft.com/office/officeart/2011/layout/CircleProcess"/>
    <dgm:cxn modelId="{FBB43813-2529-4CAE-BAB2-B009F0A3568A}" type="presParOf" srcId="{4F33EA22-D6EA-4D6D-BFA3-B34DF17C9E60}" destId="{6287BC03-3E85-483C-A062-175DF8DB0216}" srcOrd="6" destOrd="0" presId="urn:microsoft.com/office/officeart/2011/layout/CircleProcess"/>
    <dgm:cxn modelId="{6AAAB502-F555-493A-86EB-719173D73B41}" type="presParOf" srcId="{6287BC03-3E85-483C-A062-175DF8DB0216}" destId="{C0FEFCF8-8C7A-47BF-8D50-CC1C756C2212}" srcOrd="0" destOrd="0" presId="urn:microsoft.com/office/officeart/2011/layout/CircleProcess"/>
    <dgm:cxn modelId="{9F02657B-146C-4CE1-9789-A710E722602D}" type="presParOf" srcId="{4F33EA22-D6EA-4D6D-BFA3-B34DF17C9E60}" destId="{B171EB07-8699-4B13-AFF0-34C6313E064F}" srcOrd="7" destOrd="0" presId="urn:microsoft.com/office/officeart/2011/layout/CircleProcess"/>
    <dgm:cxn modelId="{57F91C70-9F9C-4918-92ED-497F6F8A89B8}" type="presParOf" srcId="{B171EB07-8699-4B13-AFF0-34C6313E064F}" destId="{D85BB813-61BA-4BAC-9500-8F270B017BC6}" srcOrd="0" destOrd="0" presId="urn:microsoft.com/office/officeart/2011/layout/CircleProcess"/>
    <dgm:cxn modelId="{43D54636-15AA-4338-943A-5A6AD8378B80}" type="presParOf" srcId="{4F33EA22-D6EA-4D6D-BFA3-B34DF17C9E60}" destId="{2A98F9F5-EB83-4D86-B8D3-00A9732950C4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5FFCD-4ED0-40C5-970D-3A21ADA4B3F1}">
      <dsp:nvSpPr>
        <dsp:cNvPr id="0" name=""/>
        <dsp:cNvSpPr/>
      </dsp:nvSpPr>
      <dsp:spPr>
        <a:xfrm>
          <a:off x="4592436" y="1096080"/>
          <a:ext cx="2003301" cy="20036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C2067-73FF-47A3-AB65-AF76782C672F}">
      <dsp:nvSpPr>
        <dsp:cNvPr id="0" name=""/>
        <dsp:cNvSpPr/>
      </dsp:nvSpPr>
      <dsp:spPr>
        <a:xfrm>
          <a:off x="4658952" y="1162880"/>
          <a:ext cx="1870270" cy="1870070"/>
        </a:xfrm>
        <a:prstGeom prst="ellipse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>
              <a:solidFill>
                <a:schemeClr val="bg1"/>
              </a:solidFill>
            </a:rPr>
            <a:t>Tech/Doc Makes Final Prediction.</a:t>
          </a:r>
        </a:p>
      </dsp:txBody>
      <dsp:txXfrm>
        <a:off x="4926320" y="1430084"/>
        <a:ext cx="1335534" cy="1335664"/>
      </dsp:txXfrm>
    </dsp:sp>
    <dsp:sp modelId="{6D7F0139-F670-4191-AB89-5938F56964E1}">
      <dsp:nvSpPr>
        <dsp:cNvPr id="0" name=""/>
        <dsp:cNvSpPr/>
      </dsp:nvSpPr>
      <dsp:spPr>
        <a:xfrm rot="2700000">
          <a:off x="2524379" y="1098502"/>
          <a:ext cx="1998476" cy="1998476"/>
        </a:xfrm>
        <a:prstGeom prst="teardrop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4843C-77D9-4F1C-AA6D-BD8725DCDA1F}">
      <dsp:nvSpPr>
        <dsp:cNvPr id="0" name=""/>
        <dsp:cNvSpPr/>
      </dsp:nvSpPr>
      <dsp:spPr>
        <a:xfrm>
          <a:off x="2588482" y="1162880"/>
          <a:ext cx="1870270" cy="1870070"/>
        </a:xfrm>
        <a:prstGeom prst="ellipse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>
              <a:solidFill>
                <a:schemeClr val="bg1"/>
              </a:solidFill>
            </a:rPr>
            <a:t>Tech/Doc Revies CNN Prediction</a:t>
          </a:r>
        </a:p>
      </dsp:txBody>
      <dsp:txXfrm>
        <a:off x="2855850" y="1430084"/>
        <a:ext cx="1335534" cy="1335664"/>
      </dsp:txXfrm>
    </dsp:sp>
    <dsp:sp modelId="{C0FEFCF8-8C7A-47BF-8D50-CC1C756C2212}">
      <dsp:nvSpPr>
        <dsp:cNvPr id="0" name=""/>
        <dsp:cNvSpPr/>
      </dsp:nvSpPr>
      <dsp:spPr>
        <a:xfrm rot="2700000">
          <a:off x="453909" y="1098502"/>
          <a:ext cx="1998476" cy="1998476"/>
        </a:xfrm>
        <a:prstGeom prst="teardrop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BB813-61BA-4BAC-9500-8F270B017BC6}">
      <dsp:nvSpPr>
        <dsp:cNvPr id="0" name=""/>
        <dsp:cNvSpPr/>
      </dsp:nvSpPr>
      <dsp:spPr>
        <a:xfrm>
          <a:off x="518012" y="1162880"/>
          <a:ext cx="1870270" cy="1870070"/>
        </a:xfrm>
        <a:prstGeom prst="ellipse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>
              <a:solidFill>
                <a:schemeClr val="bg1"/>
              </a:solidFill>
            </a:rPr>
            <a:t>CNN Makes Prediction</a:t>
          </a:r>
        </a:p>
      </dsp:txBody>
      <dsp:txXfrm>
        <a:off x="785380" y="1430084"/>
        <a:ext cx="1335534" cy="1335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%20wajeeh358@icloud.com" TargetMode="External"/><Relationship Id="rId2" Type="http://schemas.openxmlformats.org/officeDocument/2006/relationships/hyperlink" Target="https://www.linkedin.com/in/saad-raees-19b1231a9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3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0" name="Oval 3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1" name="Picture 4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2" name="Picture 4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3" name="Rectangle 4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5364" b="103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DETECTING PNEUMONIA IN CHEST X-RAYS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Saad raees</a:t>
            </a:r>
          </a:p>
          <a:p>
            <a:pPr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Muhammad qayyum</a:t>
            </a:r>
          </a:p>
          <a:p>
            <a:pPr>
              <a:buFont typeface="Wingdings 3" charset="2"/>
              <a:buChar char=""/>
            </a:pPr>
            <a:endParaRPr lang="en-US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61A2-844C-4840-8275-4BBCA2C5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4BB26-C086-4D6F-906D-DF8E5528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Pre-processing:</a:t>
            </a:r>
          </a:p>
          <a:p>
            <a:pPr lvl="4"/>
            <a:r>
              <a:rPr lang="en-US" dirty="0"/>
              <a:t>Remove Diaphragm</a:t>
            </a:r>
          </a:p>
          <a:p>
            <a:pPr lvl="4"/>
            <a:r>
              <a:rPr lang="en-US" dirty="0"/>
              <a:t>Make Images Smaller	</a:t>
            </a:r>
          </a:p>
          <a:p>
            <a:pPr marL="1828800" lvl="4" indent="0">
              <a:buNone/>
            </a:pPr>
            <a:endParaRPr lang="en-US" dirty="0"/>
          </a:p>
          <a:p>
            <a:r>
              <a:rPr lang="en-US" dirty="0"/>
              <a:t>Fine Tuning:</a:t>
            </a:r>
          </a:p>
          <a:p>
            <a:pPr lvl="4"/>
            <a:r>
              <a:rPr lang="en-US" dirty="0"/>
              <a:t>Unfreezing certain layers of transfer-learning base</a:t>
            </a:r>
          </a:p>
          <a:p>
            <a:endParaRPr lang="en-US" dirty="0"/>
          </a:p>
          <a:p>
            <a:r>
              <a:rPr lang="en-US" dirty="0"/>
              <a:t>More Research:	</a:t>
            </a:r>
          </a:p>
          <a:p>
            <a:pPr lvl="4"/>
            <a:r>
              <a:rPr lang="en-US" dirty="0"/>
              <a:t>Research more successful tuning methods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828800" lvl="4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0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EB51-FB9F-492B-9CD7-C13E45F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9DAA-B5E8-4670-981E-5BDC3D2CB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  <a:p>
            <a:r>
              <a:rPr lang="en-US" dirty="0">
                <a:hlinkClick r:id="rId2"/>
              </a:rPr>
              <a:t>SAAD RAEES</a:t>
            </a:r>
            <a:endParaRPr lang="en-US" dirty="0"/>
          </a:p>
          <a:p>
            <a:r>
              <a:rPr lang="en-US" dirty="0">
                <a:hlinkClick r:id="rId3"/>
              </a:rPr>
              <a:t>MUHAMMAD QAYYUM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2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25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7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5C8452-4C3F-46C5-AFD4-322854BC4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06DBD9-DED6-40C2-A7AD-3662707C4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B431FF8B-6FC2-47C1-B2C5-9B26E6243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839A802-18FC-4935-89EE-F8CAB3742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0498" y="668495"/>
            <a:ext cx="4495767" cy="3259431"/>
          </a:xfrm>
          <a:prstGeom prst="rect">
            <a:avLst/>
          </a:prstGeom>
          <a:effectLst/>
        </p:spPr>
      </p:pic>
      <p:sp useBgFill="1">
        <p:nvSpPr>
          <p:cNvPr id="36" name="Freeform 5">
            <a:extLst>
              <a:ext uri="{FF2B5EF4-FFF2-40B4-BE49-F238E27FC236}">
                <a16:creationId xmlns:a16="http://schemas.microsoft.com/office/drawing/2014/main" id="{4BA7EBCC-256E-4075-A58C-6ED2BFD5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E2CFD-EBE3-4D3C-AFB6-A23B5C51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Appendix: Model Validation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AAFBE4BF-1870-4F9D-B592-08FDD18C1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43855" y="825847"/>
            <a:ext cx="4495767" cy="31020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3115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ecktie, X-ray film, person&#10;&#10;Description automatically generated">
            <a:extLst>
              <a:ext uri="{FF2B5EF4-FFF2-40B4-BE49-F238E27FC236}">
                <a16:creationId xmlns:a16="http://schemas.microsoft.com/office/drawing/2014/main" id="{5C190F89-3526-4204-8E04-BF3EA884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982" r="368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C597D-6C07-4266-99D0-6911130D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What is Pneumonia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CF3-2B4F-4B94-AA18-41CF7F0DC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An acute respiratory infection that affects the lungs.</a:t>
            </a:r>
          </a:p>
          <a:p>
            <a:r>
              <a:rPr lang="en-US" dirty="0"/>
              <a:t>About 1 million adults in the US seek hospital care due to pneumonia every year and about 50,000 die from this disease according to the American Thoracic Society.</a:t>
            </a:r>
          </a:p>
        </p:txBody>
      </p:sp>
    </p:spTree>
    <p:extLst>
      <p:ext uri="{BB962C8B-B14F-4D97-AF65-F5344CB8AC3E}">
        <p14:creationId xmlns:p14="http://schemas.microsoft.com/office/powerpoint/2010/main" val="182995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necktie, X-ray film, person&#10;&#10;Description automatically generated">
            <a:extLst>
              <a:ext uri="{FF2B5EF4-FFF2-40B4-BE49-F238E27FC236}">
                <a16:creationId xmlns:a16="http://schemas.microsoft.com/office/drawing/2014/main" id="{DBCCF8D2-BEDC-4B20-8951-26D6613F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40000"/>
          </a:blip>
          <a:srcRect l="9164" r="239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F5763-7C37-4CF0-B453-5B0D14A0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Reading Chest X-Rays</a:t>
            </a:r>
          </a:p>
        </p:txBody>
      </p:sp>
    </p:spTree>
    <p:extLst>
      <p:ext uri="{BB962C8B-B14F-4D97-AF65-F5344CB8AC3E}">
        <p14:creationId xmlns:p14="http://schemas.microsoft.com/office/powerpoint/2010/main" val="32043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96EAD-0BBB-421E-84B7-D767789D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is Convulutional Neural Network</a:t>
            </a:r>
          </a:p>
        </p:txBody>
      </p:sp>
      <p:sp>
        <p:nvSpPr>
          <p:cNvPr id="3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text, necktie, X-ray film, person&#10;&#10;Description automatically generated">
            <a:extLst>
              <a:ext uri="{FF2B5EF4-FFF2-40B4-BE49-F238E27FC236}">
                <a16:creationId xmlns:a16="http://schemas.microsoft.com/office/drawing/2014/main" id="{A784CA98-28A8-4B0A-B939-F11E06B8C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2982" r="3684"/>
          <a:stretch/>
        </p:blipFill>
        <p:spPr>
          <a:xfrm>
            <a:off x="643854" y="1665157"/>
            <a:ext cx="6270662" cy="35272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75227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86C99-6A26-4BB3-B1E1-C1EEBBDE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Challenge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475DB-051E-4234-9B65-45DEE6CF7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273227"/>
            <a:ext cx="6270662" cy="43110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55069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2EB69-F1C2-48C7-8606-201F7B27F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The Results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49BF50-63CB-445A-B371-BB806CDD5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We want to reduce false negatives and false positives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Overall accuracy is 82%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C0CD9255-532D-471D-8E29-C89D5B92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867" y="1447799"/>
            <a:ext cx="6263015" cy="4572001"/>
          </a:xfrm>
          <a:prstGeom prst="rect">
            <a:avLst/>
          </a:prstGeom>
          <a:effectLst/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7093E1-0A40-45C7-A0F7-FB71FEF38B7B}"/>
              </a:ext>
            </a:extLst>
          </p:cNvPr>
          <p:cNvCxnSpPr/>
          <p:nvPr/>
        </p:nvCxnSpPr>
        <p:spPr>
          <a:xfrm flipV="1">
            <a:off x="3543300" y="2962275"/>
            <a:ext cx="4724400" cy="371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7B74C9-C089-4D15-8F20-7CEE08EC5C4A}"/>
              </a:ext>
            </a:extLst>
          </p:cNvPr>
          <p:cNvCxnSpPr/>
          <p:nvPr/>
        </p:nvCxnSpPr>
        <p:spPr>
          <a:xfrm>
            <a:off x="3543300" y="3333750"/>
            <a:ext cx="2378106" cy="1060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745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34109-2987-43AE-8F8D-46CF77F8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Results</a:t>
            </a:r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8653EC11-736F-4059-BA06-22D947847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5333" b="-1"/>
          <a:stretch/>
        </p:blipFill>
        <p:spPr>
          <a:xfrm>
            <a:off x="643854" y="1665133"/>
            <a:ext cx="6270662" cy="35272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106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53617FD0-8B46-4DEF-A9EB-A8F00CAD2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5333" b="-1"/>
          <a:stretch/>
        </p:blipFill>
        <p:spPr>
          <a:xfrm>
            <a:off x="20" y="-19050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A89D59-8EDE-47CE-B11D-A7236904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7F0EF5-E824-4FAD-9015-FB6897D2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Use the CNN model to improve efficiency.</a:t>
            </a:r>
          </a:p>
          <a:p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E74EC5D-BB97-41A6-8287-B94A45D73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037973"/>
              </p:ext>
            </p:extLst>
          </p:nvPr>
        </p:nvGraphicFramePr>
        <p:xfrm>
          <a:off x="1028700" y="2262468"/>
          <a:ext cx="6635750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027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483F-B5E0-4B89-974C-6C0D640B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r>
              <a:rPr lang="en-US" sz="2300"/>
              <a:t>RECOMMENDATIONS</a:t>
            </a:r>
          </a:p>
        </p:txBody>
      </p:sp>
      <p:pic>
        <p:nvPicPr>
          <p:cNvPr id="5" name="Content Placeholder 4" descr="A picture containing X-ray film, close, blurry&#10;&#10;Description automatically generated">
            <a:extLst>
              <a:ext uri="{FF2B5EF4-FFF2-40B4-BE49-F238E27FC236}">
                <a16:creationId xmlns:a16="http://schemas.microsoft.com/office/drawing/2014/main" id="{B3B61A0B-6B67-43B1-8C2A-F93273694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2" r="1" b="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0AD732-80E7-45E4-9A9E-891F42E34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r>
              <a:rPr lang="en-US" dirty="0"/>
              <a:t>Ask tech to crop out diaphragm before feeding into the model</a:t>
            </a:r>
          </a:p>
          <a:p>
            <a:r>
              <a:rPr lang="en-US" dirty="0"/>
              <a:t>Save images as 224 x 224 pixels before uploading to the model</a:t>
            </a:r>
          </a:p>
        </p:txBody>
      </p:sp>
    </p:spTree>
    <p:extLst>
      <p:ext uri="{BB962C8B-B14F-4D97-AF65-F5344CB8AC3E}">
        <p14:creationId xmlns:p14="http://schemas.microsoft.com/office/powerpoint/2010/main" val="1562422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66</TotalTime>
  <Words>169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</vt:lpstr>
      <vt:lpstr>DETECTING PNEUMONIA IN CHEST X-RAYS</vt:lpstr>
      <vt:lpstr>What is Pneumonia</vt:lpstr>
      <vt:lpstr>Reading Chest X-Rays</vt:lpstr>
      <vt:lpstr>What is Convulutional Neural Network</vt:lpstr>
      <vt:lpstr>The Challenge</vt:lpstr>
      <vt:lpstr>The Results</vt:lpstr>
      <vt:lpstr>The Results</vt:lpstr>
      <vt:lpstr>Recommendations</vt:lpstr>
      <vt:lpstr>RECOMMENDATIONS</vt:lpstr>
      <vt:lpstr>FUTURE WORK</vt:lpstr>
      <vt:lpstr>THANKS! </vt:lpstr>
      <vt:lpstr>Appendix: Model Validation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PNEUMONIA IN CHEST X-RAYS</dc:title>
  <dc:creator>saad raees</dc:creator>
  <cp:lastModifiedBy>saad raees</cp:lastModifiedBy>
  <cp:revision>8</cp:revision>
  <dcterms:created xsi:type="dcterms:W3CDTF">2021-03-11T03:54:36Z</dcterms:created>
  <dcterms:modified xsi:type="dcterms:W3CDTF">2021-03-11T05:00:46Z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